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5" r:id="rId4"/>
    <p:sldId id="271" r:id="rId5"/>
    <p:sldId id="272" r:id="rId6"/>
    <p:sldId id="267" r:id="rId7"/>
    <p:sldId id="274" r:id="rId8"/>
    <p:sldId id="268" r:id="rId9"/>
    <p:sldId id="270" r:id="rId10"/>
    <p:sldId id="269" r:id="rId11"/>
    <p:sldId id="266" r:id="rId12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3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8258F-F197-4C15-B3B7-7ACFCAA748F8}" type="datetimeFigureOut">
              <a:rPr lang="es-SV" smtClean="0"/>
              <a:t>24/06/2013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47E58-B824-4D3A-A218-0504FA4C82B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2494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69AA-74C6-4CC9-B029-700B5749CD55}" type="datetimeFigureOut">
              <a:rPr lang="es-SV" smtClean="0"/>
              <a:t>24/06/2013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6F72-8F2A-46EB-AB68-FDB76FE448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99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24/06/2013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24/06/2013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24/06/2013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24/06/2013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24/06/2013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24/06/2013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24/06/2013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24/06/2013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24/06/2013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24/06/2013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24/06/2013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1FB38B-A39D-4261-847F-667584A3F2FE}" type="datetimeFigureOut">
              <a:rPr lang="es-SV" smtClean="0"/>
              <a:t>24/06/2013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diciembre.pdf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cartilla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8361">
            <a:off x="384906" y="1110121"/>
            <a:ext cx="5441295" cy="197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Triángulo isósceles"/>
          <p:cNvSpPr/>
          <p:nvPr/>
        </p:nvSpPr>
        <p:spPr>
          <a:xfrm>
            <a:off x="0" y="4977392"/>
            <a:ext cx="3600000" cy="1907992"/>
          </a:xfrm>
          <a:prstGeom prst="triangle">
            <a:avLst>
              <a:gd name="adj" fmla="val 54771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294424" y="1818952"/>
            <a:ext cx="3886288" cy="2592288"/>
          </a:xfrm>
        </p:spPr>
        <p:txBody>
          <a:bodyPr/>
          <a:lstStyle/>
          <a:p>
            <a:pPr algn="ctr"/>
            <a:r>
              <a:rPr lang="es-SV" sz="40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PROGRAMA DE EDUCACIÓN FISCAL</a:t>
            </a:r>
            <a:br>
              <a:rPr lang="es-SV" sz="40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</a:br>
            <a:r>
              <a:rPr lang="es-SV" sz="40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EL SALVADOR</a:t>
            </a:r>
            <a:endParaRPr lang="es-SV" sz="4000" cap="none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3203848" y="4653136"/>
            <a:ext cx="5724127" cy="201622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SV" sz="3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+mj-cs"/>
              </a:rPr>
              <a:t>Charlas de sensibilización a </a:t>
            </a:r>
            <a:r>
              <a:rPr lang="es-SV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+mj-cs"/>
              </a:rPr>
              <a:t>funcionarios </a:t>
            </a:r>
            <a:endParaRPr lang="es-SV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cs typeface="+mj-cs"/>
            </a:endParaRPr>
          </a:p>
          <a:p>
            <a:endParaRPr lang="es-SV" sz="6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cs typeface="+mj-cs"/>
            </a:endParaRPr>
          </a:p>
          <a:p>
            <a:r>
              <a:rPr lang="es-SV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+mj-cs"/>
              </a:rPr>
              <a:t>Hacienda </a:t>
            </a:r>
            <a:r>
              <a:rPr lang="es-SV" sz="3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+mj-cs"/>
              </a:rPr>
              <a:t>va a la </a:t>
            </a:r>
            <a:r>
              <a:rPr lang="es-SV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+mj-cs"/>
              </a:rPr>
              <a:t>Escuela</a:t>
            </a:r>
            <a:endParaRPr lang="es-SV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4969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r="6664" b="32347"/>
          <a:stretch/>
        </p:blipFill>
        <p:spPr>
          <a:xfrm>
            <a:off x="6100997" y="5013176"/>
            <a:ext cx="3043004" cy="1844824"/>
          </a:xfrm>
        </p:spPr>
      </p:pic>
      <p:sp>
        <p:nvSpPr>
          <p:cNvPr id="5" name="4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8 Rectángulo"/>
          <p:cNvSpPr/>
          <p:nvPr/>
        </p:nvSpPr>
        <p:spPr>
          <a:xfrm>
            <a:off x="107504" y="5013176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Boletines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cartillas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Web EDUFIS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evelyn.carballo\Desktop\respaldo evelyn\CARICATURAS\comics-2012\comicsMH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5939">
            <a:off x="742739" y="511825"/>
            <a:ext cx="2684699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velyn.carballo\Desktop\respaldo evelyn\CARICATURAS\comics-2012\comicsMH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3414"/>
            <a:ext cx="2664296" cy="408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velyn.carballo\Desktop\respaldo evelyn\CARICATURAS\comics-2012\comicsMH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063">
            <a:off x="4754208" y="378324"/>
            <a:ext cx="2624056" cy="40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elyn.carballo\Desktop\respaldo evelyn\CARICATURAS\comics-2012\comicsMH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998">
            <a:off x="5883805" y="2500871"/>
            <a:ext cx="2772448" cy="42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sz="8800" dirty="0" smtClean="0"/>
              <a:t>gracias</a:t>
            </a:r>
            <a:endParaRPr lang="es-SV" sz="8800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7"/>
          <a:stretch/>
        </p:blipFill>
        <p:spPr>
          <a:xfrm>
            <a:off x="3466359" y="3933057"/>
            <a:ext cx="5498129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1080120" cy="73954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37096"/>
            <a:ext cx="1154687" cy="1203306"/>
          </a:xfrm>
          <a:prstGeom prst="rect">
            <a:avLst/>
          </a:prstGeom>
        </p:spPr>
      </p:pic>
      <p:sp>
        <p:nvSpPr>
          <p:cNvPr id="4" name="3 Triángulo rectángulo"/>
          <p:cNvSpPr/>
          <p:nvPr/>
        </p:nvSpPr>
        <p:spPr>
          <a:xfrm rot="13712716">
            <a:off x="-1656777" y="3280201"/>
            <a:ext cx="3270157" cy="2830688"/>
          </a:xfrm>
          <a:prstGeom prst="rtTriangl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247458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r="6664" b="32347"/>
          <a:stretch/>
        </p:blipFill>
        <p:spPr>
          <a:xfrm>
            <a:off x="6100997" y="5013176"/>
            <a:ext cx="3043004" cy="1844824"/>
          </a:xfr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196752"/>
            <a:ext cx="8229600" cy="31683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just">
              <a:buNone/>
              <a:defRPr/>
            </a:pPr>
            <a:r>
              <a:rPr lang="es-SV" sz="28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s-SV" sz="2800" dirty="0" smtClean="0">
                <a:solidFill>
                  <a:sysClr val="windowText" lastClr="000000"/>
                </a:solidFill>
                <a:latin typeface="Calibri"/>
              </a:rPr>
              <a:t>   CONTENIDO</a:t>
            </a:r>
          </a:p>
          <a:p>
            <a:pPr marL="0" indent="0" algn="just">
              <a:buNone/>
              <a:defRPr/>
            </a:pPr>
            <a:endParaRPr lang="es-SV" sz="2800" dirty="0">
              <a:solidFill>
                <a:sysClr val="windowText" lastClr="000000"/>
              </a:solidFill>
              <a:latin typeface="Calibri"/>
            </a:endParaRPr>
          </a:p>
          <a:p>
            <a:r>
              <a:rPr lang="es-SV" sz="2800" dirty="0"/>
              <a:t>Charlas de sensibilización a funcionarios del Ministerio de Hacienda. </a:t>
            </a:r>
          </a:p>
          <a:p>
            <a:r>
              <a:rPr lang="es-SV" sz="2800" dirty="0"/>
              <a:t>Hacienda va a la Escuela 	</a:t>
            </a:r>
          </a:p>
        </p:txBody>
      </p:sp>
      <p:sp>
        <p:nvSpPr>
          <p:cNvPr id="5" name="4 Triángulo isósceles"/>
          <p:cNvSpPr/>
          <p:nvPr/>
        </p:nvSpPr>
        <p:spPr>
          <a:xfrm>
            <a:off x="-36512" y="5049384"/>
            <a:ext cx="3672408" cy="1836000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2 CuadroTexto"/>
          <p:cNvSpPr txBox="1"/>
          <p:nvPr/>
        </p:nvSpPr>
        <p:spPr>
          <a:xfrm>
            <a:off x="323528" y="528834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800" dirty="0" smtClean="0">
                <a:solidFill>
                  <a:srgbClr val="FFFFFF"/>
                </a:solidFill>
                <a:latin typeface="Franklin Gothic Medium"/>
                <a:ea typeface="+mj-ea"/>
                <a:cs typeface="+mj-cs"/>
              </a:rPr>
              <a:t>Educación interna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6159863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r="6664" b="32347"/>
          <a:stretch/>
        </p:blipFill>
        <p:spPr>
          <a:xfrm>
            <a:off x="6100997" y="5013176"/>
            <a:ext cx="3043004" cy="1844824"/>
          </a:xfrm>
        </p:spPr>
      </p:pic>
      <p:sp>
        <p:nvSpPr>
          <p:cNvPr id="5" name="4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2 Rectángulo"/>
          <p:cNvSpPr/>
          <p:nvPr/>
        </p:nvSpPr>
        <p:spPr>
          <a:xfrm>
            <a:off x="107504" y="501317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Capacitación de funcionarios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www.edufis.mh.gob.sv/uploads/noticias/foto_15_25_405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0" y="0"/>
            <a:ext cx="7911074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edufis.mh.gob.sv/uploads/noticias/foto_10_12_2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17" y="3923309"/>
            <a:ext cx="4626427" cy="2962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r="6664" b="32347"/>
          <a:stretch/>
        </p:blipFill>
        <p:spPr>
          <a:xfrm>
            <a:off x="6100997" y="5013176"/>
            <a:ext cx="3043004" cy="1844824"/>
          </a:xfr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196752"/>
            <a:ext cx="8229600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s-SV" sz="2600" dirty="0" smtClean="0">
                <a:solidFill>
                  <a:sysClr val="windowText" lastClr="000000"/>
                </a:solidFill>
                <a:latin typeface="Calibri"/>
              </a:rPr>
              <a:t>FORMACIÓN EN VALORES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s-SV" sz="2600" dirty="0" smtClean="0">
              <a:solidFill>
                <a:sysClr val="windowText" lastClr="000000"/>
              </a:solidFill>
              <a:latin typeface="Calibri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SV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CONSTRUCCION</a:t>
            </a:r>
            <a:r>
              <a:rPr kumimoji="0" lang="es-SV" sz="2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CIUDADANIA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s-SV" sz="26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s-SV" sz="2600" baseline="0" dirty="0" smtClean="0">
                <a:solidFill>
                  <a:sysClr val="windowText" lastClr="000000"/>
                </a:solidFill>
                <a:latin typeface="Calibri"/>
              </a:rPr>
              <a:t>HACIA</a:t>
            </a:r>
            <a:r>
              <a:rPr lang="es-SV" sz="2600" dirty="0" smtClean="0">
                <a:solidFill>
                  <a:sysClr val="windowText" lastClr="000000"/>
                </a:solidFill>
                <a:latin typeface="Calibri"/>
              </a:rPr>
              <a:t> UNA NUEVA CULTURA FISCAL</a:t>
            </a:r>
            <a:endParaRPr kumimoji="0" lang="es-SV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Triángulo isósceles"/>
          <p:cNvSpPr/>
          <p:nvPr/>
        </p:nvSpPr>
        <p:spPr>
          <a:xfrm>
            <a:off x="-36512" y="5049384"/>
            <a:ext cx="3672408" cy="1836000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2 CuadroTexto"/>
          <p:cNvSpPr txBox="1"/>
          <p:nvPr/>
        </p:nvSpPr>
        <p:spPr>
          <a:xfrm>
            <a:off x="1260088" y="5373216"/>
            <a:ext cx="41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800" dirty="0" smtClean="0">
                <a:solidFill>
                  <a:srgbClr val="FFFFFF"/>
                </a:solidFill>
                <a:latin typeface="Franklin Gothic Medium"/>
                <a:ea typeface="+mj-ea"/>
                <a:cs typeface="+mj-cs"/>
              </a:rPr>
              <a:t>TRES EJES 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1808558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784871" cy="3713162"/>
          </a:xfrm>
        </p:spPr>
      </p:pic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8640"/>
            <a:ext cx="3200400" cy="2400300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5" name="4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4005064"/>
            <a:ext cx="3200400" cy="2400300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60848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r="6664" b="32347"/>
          <a:stretch/>
        </p:blipFill>
        <p:spPr>
          <a:xfrm>
            <a:off x="6100997" y="5013176"/>
            <a:ext cx="3043004" cy="1844824"/>
          </a:xfrm>
        </p:spPr>
      </p:pic>
      <p:sp>
        <p:nvSpPr>
          <p:cNvPr id="2" name="1 CuadroTexto"/>
          <p:cNvSpPr txBox="1"/>
          <p:nvPr/>
        </p:nvSpPr>
        <p:spPr>
          <a:xfrm>
            <a:off x="251520" y="3326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SV" sz="2400" dirty="0" smtClean="0"/>
              <a:t>Capacitaciones dentro del currículo de formación del personal del Ministerio de Hacienda</a:t>
            </a:r>
          </a:p>
          <a:p>
            <a:pPr marL="342900" indent="-342900">
              <a:buFont typeface="Wingdings" pitchFamily="2" charset="2"/>
              <a:buChar char="v"/>
            </a:pPr>
            <a:endParaRPr lang="es-SV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s-SV" sz="2400" dirty="0" smtClean="0"/>
              <a:t>Capacitaciones dentro de la formación de becarios</a:t>
            </a:r>
          </a:p>
        </p:txBody>
      </p:sp>
      <p:sp>
        <p:nvSpPr>
          <p:cNvPr id="5" name="4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8 Rectángulo"/>
          <p:cNvSpPr/>
          <p:nvPr/>
        </p:nvSpPr>
        <p:spPr>
          <a:xfrm>
            <a:off x="107504" y="501317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Capacitación de funcionarios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1520" y="265142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/>
              <a:t>Temas abordados:</a:t>
            </a:r>
          </a:p>
          <a:p>
            <a:endParaRPr lang="es-SV" sz="2400" dirty="0"/>
          </a:p>
          <a:p>
            <a:r>
              <a:rPr lang="es-SV" sz="2400" dirty="0" smtClean="0"/>
              <a:t>Ejes de Educación Fiscal</a:t>
            </a:r>
          </a:p>
          <a:p>
            <a:r>
              <a:rPr lang="es-SV" sz="2400" dirty="0" smtClean="0"/>
              <a:t>Trabajo en equipo (cambio de funcionario a servidor)</a:t>
            </a:r>
          </a:p>
          <a:p>
            <a:r>
              <a:rPr lang="es-SV" sz="2400" dirty="0" smtClean="0"/>
              <a:t>Taller Hacienda va a la escuela</a:t>
            </a:r>
          </a:p>
        </p:txBody>
      </p:sp>
    </p:spTree>
    <p:extLst>
      <p:ext uri="{BB962C8B-B14F-4D97-AF65-F5344CB8AC3E}">
        <p14:creationId xmlns:p14="http://schemas.microsoft.com/office/powerpoint/2010/main" val="31542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r="6664" b="32347"/>
          <a:stretch/>
        </p:blipFill>
        <p:spPr>
          <a:xfrm>
            <a:off x="6100997" y="5013176"/>
            <a:ext cx="3043004" cy="1844824"/>
          </a:xfrm>
        </p:spPr>
      </p:pic>
      <p:sp>
        <p:nvSpPr>
          <p:cNvPr id="2" name="1 CuadroTexto"/>
          <p:cNvSpPr txBox="1"/>
          <p:nvPr/>
        </p:nvSpPr>
        <p:spPr>
          <a:xfrm>
            <a:off x="1619672" y="2132856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000" dirty="0" smtClean="0"/>
              <a:t>¿CUALES HAN SIDO LOS LOGROS DE ESTAS CAPACITACIONES?</a:t>
            </a:r>
            <a:endParaRPr lang="es-SV" sz="3000" dirty="0"/>
          </a:p>
        </p:txBody>
      </p:sp>
      <p:sp>
        <p:nvSpPr>
          <p:cNvPr id="5" name="4 Triángulo isósceles"/>
          <p:cNvSpPr/>
          <p:nvPr/>
        </p:nvSpPr>
        <p:spPr>
          <a:xfrm>
            <a:off x="0" y="5049384"/>
            <a:ext cx="3600000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37459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9" r="6664" b="32347"/>
          <a:stretch/>
        </p:blipFill>
        <p:spPr>
          <a:xfrm>
            <a:off x="6100997" y="5013176"/>
            <a:ext cx="3043004" cy="1844824"/>
          </a:xfrm>
        </p:spPr>
      </p:pic>
      <p:sp>
        <p:nvSpPr>
          <p:cNvPr id="5" name="4 Triángulo isósceles"/>
          <p:cNvSpPr/>
          <p:nvPr/>
        </p:nvSpPr>
        <p:spPr>
          <a:xfrm>
            <a:off x="0" y="5049384"/>
            <a:ext cx="3635896" cy="1808616"/>
          </a:xfrm>
          <a:prstGeom prst="triangle">
            <a:avLst>
              <a:gd name="adj" fmla="val 56667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8 Rectángulo"/>
          <p:cNvSpPr/>
          <p:nvPr/>
        </p:nvSpPr>
        <p:spPr>
          <a:xfrm>
            <a:off x="107504" y="501317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Hacienda va a la escuela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E:\RecreHacienda\Centro Escolar San Luis\100_8750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259632" y="368455"/>
            <a:ext cx="6408712" cy="464472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AE1A1-D643-4646-B561-E1986101D6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2" name="Picture 2" descr="E:\RecreHacienda\Centro Escolar San Luis\100_8750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4869160"/>
            <a:ext cx="2651786" cy="198884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3" descr="E:\RecreHacienda\Centro Escolar San Luis\100_8721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67544" y="2348880"/>
            <a:ext cx="3131841" cy="234888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 descr="E:\RecreHacienda\Centro Escolar San Luis\100_8722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51520" y="44624"/>
            <a:ext cx="2688299" cy="201622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5" descr="E:\RecreHacienda\Centro Escolar San Luis\100_8725.jp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372200" y="4941168"/>
            <a:ext cx="2592288" cy="194421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6" descr="E:\RecreHacienda\Centro Escolar San Luis\100_8727.jpg"/>
          <p:cNvPicPr>
            <a:picLocks noChangeAspect="1" noChangeArrowheads="1"/>
          </p:cNvPicPr>
          <p:nvPr/>
        </p:nvPicPr>
        <p:blipFill>
          <a:blip r:embed="rId6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059832" y="4841776"/>
            <a:ext cx="2688299" cy="201622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7" descr="E:\RecreHacienda\Centro Escolar San Luis\100_8729.jpg"/>
          <p:cNvPicPr>
            <a:picLocks noChangeAspect="1" noChangeArrowheads="1"/>
          </p:cNvPicPr>
          <p:nvPr/>
        </p:nvPicPr>
        <p:blipFill>
          <a:blip r:embed="rId7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156176" y="0"/>
            <a:ext cx="2987824" cy="224086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8" descr="E:\RecreHacienda\Centro Escolar San Luis\100_8732.jpg"/>
          <p:cNvPicPr>
            <a:picLocks noChangeAspect="1" noChangeArrowheads="1"/>
          </p:cNvPicPr>
          <p:nvPr/>
        </p:nvPicPr>
        <p:blipFill>
          <a:blip r:embed="rId8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572000" y="2492896"/>
            <a:ext cx="3000333" cy="22502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9" descr="E:\RecreHacienda\Centro Escolar San Luis\100_8747.jpg"/>
          <p:cNvPicPr>
            <a:picLocks noChangeAspect="1" noChangeArrowheads="1"/>
          </p:cNvPicPr>
          <p:nvPr/>
        </p:nvPicPr>
        <p:blipFill>
          <a:blip r:embed="rId9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131840" y="62626"/>
            <a:ext cx="2664296" cy="199822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33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Personalizado 9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0066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1217</TotalTime>
  <Words>117</Words>
  <Application>Microsoft Office PowerPoint</Application>
  <PresentationFormat>Presentación en pantalla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Ángulos</vt:lpstr>
      <vt:lpstr>PROGRAMA DE EDUCACIÓN FISCAL EL SALVADOR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Mejia</dc:creator>
  <cp:lastModifiedBy>Evelyn Yanira Carballo Ponce</cp:lastModifiedBy>
  <cp:revision>68</cp:revision>
  <dcterms:created xsi:type="dcterms:W3CDTF">2013-04-29T19:23:38Z</dcterms:created>
  <dcterms:modified xsi:type="dcterms:W3CDTF">2013-06-24T20:11:21Z</dcterms:modified>
</cp:coreProperties>
</file>